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71" r:id="rId15"/>
    <p:sldId id="259" r:id="rId16"/>
    <p:sldId id="260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B07D4-ED79-44D0-B551-F41FF21CAE21}" v="88" dt="2022-04-26T11:25:34.225"/>
    <p1510:client id="{3755EDAF-1128-4813-80E1-C94F1CD954D9}" v="77" dt="2022-04-26T11:33:02.853"/>
    <p1510:client id="{A1E12811-912B-4189-BC7E-3EF3B9C3DB87}" v="1816" dt="2022-04-24T13:24:58.752"/>
    <p1510:client id="{DDE25513-ACEA-4F7A-A632-5443353F72EA}" v="122" dt="2022-04-16T17:47:22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7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76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4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9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91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52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89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3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3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2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63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1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2846BE-460A-477B-A2F4-52F298BF4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401D34-2155-4B53-A686-7345BE15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7BCD97-E1A4-4EBB-8D1C-8CC0B55A6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DC1F21-AC5B-4D05-9108-5E5D28948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7BF21-B1B1-9D95-D3EA-0F6EA93428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28676" r="6" b="15063"/>
          <a:stretch/>
        </p:blipFill>
        <p:spPr>
          <a:xfrm>
            <a:off x="-2" y="10"/>
            <a:ext cx="12188952" cy="685799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F"/>
                </a:solidFill>
                <a:cs typeface="Calibri Light"/>
              </a:rPr>
              <a:t>WEBсайт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200" dirty="0">
                <a:solidFill>
                  <a:srgbClr val="FFFFFF"/>
                </a:solidFill>
                <a:cs typeface="Calibri"/>
              </a:rPr>
              <a:t>Выполнили Григорьев Кирилл и </a:t>
            </a:r>
            <a:r>
              <a:rPr lang="ru-RU" sz="2200" dirty="0" err="1">
                <a:solidFill>
                  <a:srgbClr val="FFFFFF"/>
                </a:solidFill>
                <a:cs typeface="Calibri"/>
              </a:rPr>
              <a:t>Турыгин</a:t>
            </a:r>
            <a:r>
              <a:rPr lang="ru-RU" sz="2200" dirty="0">
                <a:solidFill>
                  <a:srgbClr val="FFFFFF"/>
                </a:solidFill>
                <a:cs typeface="Calibri"/>
              </a:rPr>
              <a:t> Никита</a:t>
            </a:r>
            <a:endParaRPr lang="ru-RU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ame 9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10334BF-0422-4A9A-BE46-AEB8C348B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8F2823-0279-49D8-928D-754B2225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E45E95-311C-41C7-A882-6E43F080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7299D5D-ECC5-41EB-B830-C3A35FB3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C91735-5EFE-44D1-8CC6-FDF0D11B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A876D-40A6-752D-1577-70A1A186D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122363"/>
            <a:ext cx="424247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Добавление сотрудников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711FAB-502E-A5BB-2AED-E48F672AE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602037"/>
            <a:ext cx="4242472" cy="27638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На</a:t>
            </a: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этой</a:t>
            </a: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вкладке</a:t>
            </a: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200" dirty="0" err="1">
                <a:solidFill>
                  <a:srgbClr val="FFFFFF"/>
                </a:solidFill>
              </a:rPr>
              <a:t>также</a:t>
            </a: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при</a:t>
            </a: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наличии</a:t>
            </a: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необходимых</a:t>
            </a: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прав</a:t>
            </a: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можно</a:t>
            </a: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добавлять</a:t>
            </a: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новых</a:t>
            </a: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сотрудников</a:t>
            </a: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школы</a:t>
            </a: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3F926C-2613-475D-AEE4-CD7D87D3B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110C0F74-BB96-7071-22C1-279D83E23C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5450066" y="687004"/>
            <a:ext cx="6261521" cy="549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75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767031-C99F-4567-B7D9-353331C77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FEDEE9-12A6-4011-A532-8071D6086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C37CE9-19CE-49DF-A887-2214EBB1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F84E8E-7E93-4DEE-BCFB-2AE29098B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4792F-9B8D-7147-7C0C-5670FFC2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99661"/>
            <a:ext cx="5257801" cy="2398029"/>
          </a:xfrm>
        </p:spPr>
        <p:txBody>
          <a:bodyPr anchor="t">
            <a:normAutofit/>
          </a:bodyPr>
          <a:lstStyle/>
          <a:p>
            <a:r>
              <a:rPr lang="ru-RU" sz="4400">
                <a:solidFill>
                  <a:srgbClr val="FFFFFF"/>
                </a:solidFill>
              </a:rPr>
              <a:t>Ученики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46502B-E9B6-4225-B8EE-BC5D6446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AB14669-9BE2-2E39-89EE-548ABE2EB8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609250" y="429341"/>
            <a:ext cx="10973500" cy="1920362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49B7B8E-4213-4220-6158-F1E20A00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8576" y="3899662"/>
            <a:ext cx="5195224" cy="2398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0">
              <a:buNone/>
            </a:pPr>
            <a:r>
              <a:rPr lang="ru-RU" sz="1800" dirty="0">
                <a:solidFill>
                  <a:srgbClr val="FFFFFF"/>
                </a:solidFill>
              </a:rPr>
              <a:t>На этой вкладке, обладая необходимой ролью, можно просматривать список учеников школы, а также редактировать и удалять их.</a:t>
            </a:r>
          </a:p>
        </p:txBody>
      </p:sp>
    </p:spTree>
    <p:extLst>
      <p:ext uri="{BB962C8B-B14F-4D97-AF65-F5344CB8AC3E}">
        <p14:creationId xmlns:p14="http://schemas.microsoft.com/office/powerpoint/2010/main" val="1658270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10334BF-0422-4A9A-BE46-AEB8C348B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8F2823-0279-49D8-928D-754B2225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E45E95-311C-41C7-A882-6E43F080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299D5D-ECC5-41EB-B830-C3A35FB3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C91735-5EFE-44D1-8CC6-FDF0D11B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D244E9-0A4A-B886-C1B4-13D80D0B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122363"/>
            <a:ext cx="424247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Добавление учеников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06F2F1-10C5-9383-435E-7D2495135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602037"/>
            <a:ext cx="4242472" cy="276383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На этой вкладке, обладая необходимой должностью, можно добавлять новых учеников школы.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3F926C-2613-475D-AEE4-CD7D87D3B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952E3663-D146-DCFD-8F4D-20DFFC6C53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5450066" y="1297502"/>
            <a:ext cx="6261521" cy="42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89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A767031-C99F-4567-B7D9-353331C77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3FEDEE9-12A6-4011-A532-8071D6086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7C37CE9-19CE-49DF-A887-2214EBB1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EF84E8E-7E93-4DEE-BCFB-2AE29098B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91080-9CE0-946A-28D1-392499203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99661"/>
            <a:ext cx="5257801" cy="2398029"/>
          </a:xfrm>
        </p:spPr>
        <p:txBody>
          <a:bodyPr anchor="t">
            <a:normAutofit/>
          </a:bodyPr>
          <a:lstStyle/>
          <a:p>
            <a:r>
              <a:rPr lang="ru-RU" sz="4400">
                <a:solidFill>
                  <a:srgbClr val="FFFFFF"/>
                </a:solidFill>
              </a:rPr>
              <a:t>Галерея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046502B-E9B6-4225-B8EE-BC5D6446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Рисунок 5" descr="Изображение выглядит как текст, человек, внутренни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7EC00EE-C98C-EB4E-BE42-17EED97404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3517806" y="429341"/>
            <a:ext cx="5156387" cy="3235633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138E882-9AC4-66F2-C4CE-78C10182E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8576" y="3899662"/>
            <a:ext cx="5195224" cy="2398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0">
              <a:buNone/>
            </a:pPr>
            <a:r>
              <a:rPr lang="ru-RU" sz="1800">
                <a:solidFill>
                  <a:srgbClr val="FFFFFF"/>
                </a:solidFill>
              </a:rPr>
              <a:t>На сайте также реализована школьная галерея, в которую любой авторизованный пользователь может добавлять свои изображения.</a:t>
            </a:r>
          </a:p>
        </p:txBody>
      </p:sp>
    </p:spTree>
    <p:extLst>
      <p:ext uri="{BB962C8B-B14F-4D97-AF65-F5344CB8AC3E}">
        <p14:creationId xmlns:p14="http://schemas.microsoft.com/office/powerpoint/2010/main" val="412970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10334BF-0422-4A9A-BE46-AEB8C348B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8F2823-0279-49D8-928D-754B2225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E45E95-311C-41C7-A882-6E43F080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299D5D-ECC5-41EB-B830-C3A35FB3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C91735-5EFE-44D1-8CC6-FDF0D11B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A1B235-F055-0273-8090-09994066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122363"/>
            <a:ext cx="424247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REST-API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860C39-551D-12EF-43EA-B7C6BD9B1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602037"/>
            <a:ext cx="4242472" cy="276383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Также реализовано REST-API, с помощью которого можно взаимодействовать с БД без GUI сайта.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3F926C-2613-475D-AEE4-CD7D87D3B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420A4F7E-8105-5DE4-1E21-1EB59B0EF7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5450066" y="2048885"/>
            <a:ext cx="6261521" cy="277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52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96E45848-BEDA-4F24-9C4E-DA212095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B2BB8117-A903-442C-9223-A4FEB85C3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14">
            <a:extLst>
              <a:ext uri="{FF2B5EF4-FFF2-40B4-BE49-F238E27FC236}">
                <a16:creationId xmlns:a16="http://schemas.microsoft.com/office/drawing/2014/main" id="{C59300B8-3117-43F8-9F8E-68DB9F002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16">
            <a:extLst>
              <a:ext uri="{FF2B5EF4-FFF2-40B4-BE49-F238E27FC236}">
                <a16:creationId xmlns:a16="http://schemas.microsoft.com/office/drawing/2014/main" id="{1AFAE680-42C1-4104-B74F-B0A8F1FB2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18">
            <a:extLst>
              <a:ext uri="{FF2B5EF4-FFF2-40B4-BE49-F238E27FC236}">
                <a16:creationId xmlns:a16="http://schemas.microsoft.com/office/drawing/2014/main" id="{828A8BA9-B3FE-4C96-A0A1-72A0D2C85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21046D-6364-3DD1-BD88-7736ED9CF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57251"/>
            <a:ext cx="5796580" cy="2076450"/>
          </a:xfrm>
        </p:spPr>
        <p:txBody>
          <a:bodyPr anchor="b">
            <a:normAutofit/>
          </a:bodyPr>
          <a:lstStyle/>
          <a:p>
            <a:r>
              <a:rPr lang="ru-RU" sz="4400">
                <a:solidFill>
                  <a:srgbClr val="FFFFFF"/>
                </a:solidFill>
                <a:ea typeface="+mj-lt"/>
                <a:cs typeface="+mj-lt"/>
              </a:rPr>
              <a:t>requirements.txt</a:t>
            </a:r>
            <a:endParaRPr lang="ru-RU" sz="4400">
              <a:solidFill>
                <a:srgbClr val="FFFFFF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EAE71D-78E8-4288-7B61-E86C29A11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90875"/>
            <a:ext cx="5796580" cy="2986087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0">
              <a:buNone/>
            </a:pPr>
            <a:r>
              <a:rPr lang="ru-RU" sz="1800">
                <a:solidFill>
                  <a:srgbClr val="FFFFFF"/>
                </a:solidFill>
                <a:ea typeface="+mn-lt"/>
                <a:cs typeface="+mn-lt"/>
              </a:rPr>
              <a:t>В этом файле указаны все зависимости проекта. Под зависимостями подразумеваются библиотеки, необходимые для корректной работы программы. На каждой новой строке написано название пакета и необходимая версия в таком формате: «название_пакета == его.версия».</a:t>
            </a:r>
            <a:endParaRPr lang="ru-RU" sz="1800">
              <a:solidFill>
                <a:srgbClr val="FFFFFF"/>
              </a:solidFill>
            </a:endParaRPr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2EDB7FB2-4012-481D-B3D1-7301CCF6E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4982" y="-1328"/>
            <a:ext cx="4407017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4" descr="Сложные математические формулы на доске">
            <a:extLst>
              <a:ext uri="{FF2B5EF4-FFF2-40B4-BE49-F238E27FC236}">
                <a16:creationId xmlns:a16="http://schemas.microsoft.com/office/drawing/2014/main" id="{952B4097-271C-43C8-6629-7BF9A2B3B2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0442" r="32707" b="-9"/>
          <a:stretch/>
        </p:blipFill>
        <p:spPr>
          <a:xfrm>
            <a:off x="7784982" y="-1328"/>
            <a:ext cx="4407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62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A767031-C99F-4567-B7D9-353331C77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FEDEE9-12A6-4011-A532-8071D6086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7C37CE9-19CE-49DF-A887-2214EBB1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EF84E8E-7E93-4DEE-BCFB-2AE29098B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F4352-8860-469D-8475-21D7E31B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0"/>
            <a:ext cx="5257800" cy="5143499"/>
          </a:xfrm>
        </p:spPr>
        <p:txBody>
          <a:bodyPr anchor="ctr">
            <a:normAutofit/>
          </a:bodyPr>
          <a:lstStyle/>
          <a:p>
            <a:r>
              <a:rPr lang="ru-RU" sz="4400">
                <a:solidFill>
                  <a:srgbClr val="FFFFFF"/>
                </a:solidFill>
                <a:cs typeface="Angsana New"/>
              </a:rPr>
              <a:t>Результаты</a:t>
            </a:r>
            <a:endParaRPr lang="ru-RU" sz="4400">
              <a:solidFill>
                <a:srgbClr val="FFFFFF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046502B-E9B6-4225-B8EE-BC5D6446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B3F16D-DC2E-EA91-69E8-16BD7D61E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124" y="857251"/>
            <a:ext cx="5019675" cy="51435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514350">
              <a:buAutoNum type="arabicPeriod"/>
            </a:pPr>
            <a:r>
              <a:rPr lang="ru-RU" sz="1800" dirty="0">
                <a:solidFill>
                  <a:srgbClr val="FFFFFF"/>
                </a:solidFill>
              </a:rPr>
              <a:t>Создан сайт с элементами </a:t>
            </a:r>
            <a:r>
              <a:rPr lang="ru-RU" sz="1800" dirty="0" err="1">
                <a:solidFill>
                  <a:srgbClr val="FFFFFF"/>
                </a:solidFill>
              </a:rPr>
              <a:t>bootstrap</a:t>
            </a:r>
            <a:r>
              <a:rPr lang="ru-RU" sz="1800" dirty="0">
                <a:solidFill>
                  <a:srgbClr val="FFFFFF"/>
                </a:solidFill>
              </a:rPr>
              <a:t> 5 с помощью шаблонов.</a:t>
            </a:r>
          </a:p>
          <a:p>
            <a:pPr marL="742950" indent="-514350">
              <a:buClr>
                <a:srgbClr val="E3EFEB"/>
              </a:buClr>
              <a:buAutoNum type="arabicPeriod"/>
            </a:pPr>
            <a:r>
              <a:rPr lang="ru-RU" sz="1800" dirty="0">
                <a:solidFill>
                  <a:srgbClr val="FFFFFF"/>
                </a:solidFill>
              </a:rPr>
              <a:t>Добавлены регистрация и авторизация.</a:t>
            </a:r>
          </a:p>
          <a:p>
            <a:pPr marL="742950" indent="-514350">
              <a:buClr>
                <a:srgbClr val="E3EFEB"/>
              </a:buClr>
              <a:buAutoNum type="arabicPeriod"/>
            </a:pPr>
            <a:r>
              <a:rPr lang="ru-RU" sz="1800" dirty="0">
                <a:solidFill>
                  <a:srgbClr val="FFFFFF"/>
                </a:solidFill>
              </a:rPr>
              <a:t>Добавлена БД (ORM-модели), а также возможность её редактирования прямо с сайта.</a:t>
            </a:r>
          </a:p>
          <a:p>
            <a:pPr marL="742950" indent="-514350">
              <a:buClr>
                <a:srgbClr val="E3EFEB"/>
              </a:buClr>
              <a:buAutoNum type="arabicPeriod"/>
            </a:pPr>
            <a:r>
              <a:rPr lang="ru-RU" sz="1800" dirty="0">
                <a:solidFill>
                  <a:srgbClr val="FFFFFF"/>
                </a:solidFill>
              </a:rPr>
              <a:t>Добавлена поддержка REST-API.</a:t>
            </a:r>
          </a:p>
          <a:p>
            <a:pPr marL="742950" indent="-514350">
              <a:buClr>
                <a:srgbClr val="E3EFEB"/>
              </a:buClr>
              <a:buAutoNum type="arabicPeriod"/>
            </a:pPr>
            <a:r>
              <a:rPr lang="ru-RU" sz="1800" dirty="0">
                <a:solidFill>
                  <a:srgbClr val="FFFFFF"/>
                </a:solidFill>
              </a:rPr>
              <a:t>Реализованы загрузка и использование файлов на сайте в виде школьной галереи.</a:t>
            </a:r>
          </a:p>
          <a:p>
            <a:pPr marL="742950" indent="-514350">
              <a:buClr>
                <a:srgbClr val="E3EFEB"/>
              </a:buClr>
              <a:buAutoNum type="arabicPeriod"/>
            </a:pPr>
            <a:r>
              <a:rPr lang="ru-RU" sz="1800" dirty="0">
                <a:solidFill>
                  <a:srgbClr val="FFFFFF"/>
                </a:solidFill>
              </a:rPr>
              <a:t>Создан файл "requirements.txt".</a:t>
            </a:r>
          </a:p>
          <a:p>
            <a:pPr marL="742950" indent="-514350">
              <a:buClr>
                <a:srgbClr val="E3EFEB"/>
              </a:buClr>
              <a:buAutoNum type="arabicPeriod"/>
            </a:pPr>
            <a:r>
              <a:rPr lang="ru-RU" sz="1800" dirty="0">
                <a:solidFill>
                  <a:srgbClr val="FFFFFF"/>
                </a:solidFill>
              </a:rPr>
              <a:t>Сайт загружен на </a:t>
            </a:r>
            <a:r>
              <a:rPr lang="ru-RU" sz="1800" dirty="0" err="1">
                <a:solidFill>
                  <a:srgbClr val="FFFFFF"/>
                </a:solidFill>
              </a:rPr>
              <a:t>Heroku</a:t>
            </a:r>
            <a:r>
              <a:rPr lang="ru-RU" sz="18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158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9DAA31-F143-9776-D294-3D346BC6B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57251"/>
            <a:ext cx="5914937" cy="2076450"/>
          </a:xfrm>
        </p:spPr>
        <p:txBody>
          <a:bodyPr anchor="b">
            <a:normAutofit/>
          </a:bodyPr>
          <a:lstStyle/>
          <a:p>
            <a:r>
              <a:rPr lang="ru-RU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cs typeface="Angsana New"/>
              </a:rPr>
              <a:t>Идея проекта</a:t>
            </a:r>
            <a:endParaRPr lang="ru-RU" sz="4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F10CC8-8C35-4D1E-D821-04641002B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90875"/>
            <a:ext cx="5914938" cy="2986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0">
              <a:buNone/>
            </a:pPr>
            <a:r>
              <a:rPr lang="ru-RU" sz="2000" dirty="0">
                <a:solidFill>
                  <a:schemeClr val="tx2">
                    <a:alpha val="60000"/>
                  </a:schemeClr>
                </a:solidFill>
              </a:rPr>
              <a:t>Создать сайт с несколькими БД, возможностью их редактирования и другим функционалом, а также добавить поддержку REST-API.</a:t>
            </a:r>
          </a:p>
        </p:txBody>
      </p:sp>
      <p:pic>
        <p:nvPicPr>
          <p:cNvPr id="5" name="Picture 4" descr="Пользовательская запись в блокноте">
            <a:extLst>
              <a:ext uri="{FF2B5EF4-FFF2-40B4-BE49-F238E27FC236}">
                <a16:creationId xmlns:a16="http://schemas.microsoft.com/office/drawing/2014/main" id="{B18784E2-0C8C-9E27-8662-DE4045265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06" r="18491" b="-7"/>
          <a:stretch/>
        </p:blipFill>
        <p:spPr>
          <a:xfrm>
            <a:off x="7236476" y="1"/>
            <a:ext cx="495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00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25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96E45848-BEDA-4F24-9C4E-DA212095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29">
            <a:extLst>
              <a:ext uri="{FF2B5EF4-FFF2-40B4-BE49-F238E27FC236}">
                <a16:creationId xmlns:a16="http://schemas.microsoft.com/office/drawing/2014/main" id="{B2BB8117-A903-442C-9223-A4FEB85C3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31">
            <a:extLst>
              <a:ext uri="{FF2B5EF4-FFF2-40B4-BE49-F238E27FC236}">
                <a16:creationId xmlns:a16="http://schemas.microsoft.com/office/drawing/2014/main" id="{C59300B8-3117-43F8-9F8E-68DB9F002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33">
            <a:extLst>
              <a:ext uri="{FF2B5EF4-FFF2-40B4-BE49-F238E27FC236}">
                <a16:creationId xmlns:a16="http://schemas.microsoft.com/office/drawing/2014/main" id="{1AFAE680-42C1-4104-B74F-B0A8F1FB2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35">
            <a:extLst>
              <a:ext uri="{FF2B5EF4-FFF2-40B4-BE49-F238E27FC236}">
                <a16:creationId xmlns:a16="http://schemas.microsoft.com/office/drawing/2014/main" id="{828A8BA9-B3FE-4C96-A0A1-72A0D2C85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E5171-2044-D482-CECD-167346745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57251"/>
            <a:ext cx="5796580" cy="2076450"/>
          </a:xfrm>
        </p:spPr>
        <p:txBody>
          <a:bodyPr anchor="b">
            <a:normAutofit/>
          </a:bodyPr>
          <a:lstStyle/>
          <a:p>
            <a:r>
              <a:rPr lang="ru-RU" sz="4400">
                <a:solidFill>
                  <a:srgbClr val="FFFFFF"/>
                </a:solidFill>
                <a:cs typeface="Angsana New"/>
              </a:rPr>
              <a:t>Задачи</a:t>
            </a:r>
            <a:endParaRPr lang="ru-RU" sz="4400">
              <a:solidFill>
                <a:srgbClr val="FFFFFF"/>
              </a:solidFill>
            </a:endParaRPr>
          </a:p>
        </p:txBody>
      </p:sp>
      <p:sp>
        <p:nvSpPr>
          <p:cNvPr id="54" name="Объект 2">
            <a:extLst>
              <a:ext uri="{FF2B5EF4-FFF2-40B4-BE49-F238E27FC236}">
                <a16:creationId xmlns:a16="http://schemas.microsoft.com/office/drawing/2014/main" id="{BF718FDD-551E-B760-B90B-02BFF576A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90875"/>
            <a:ext cx="5796580" cy="2986087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285750">
              <a:buClr>
                <a:srgbClr val="1B3029">
                  <a:lumMod val="10000"/>
                  <a:lumOff val="90000"/>
                </a:srgbClr>
              </a:buClr>
            </a:pPr>
            <a:r>
              <a:rPr lang="ru-RU" sz="1700">
                <a:solidFill>
                  <a:srgbClr val="FFFFFF"/>
                </a:solidFill>
              </a:rPr>
              <a:t>Создать сайт с регистрацией и авторизацией с помощью шаблонов, а также с элементами bootstrap.</a:t>
            </a:r>
          </a:p>
          <a:p>
            <a:pPr>
              <a:buClr>
                <a:srgbClr val="E3EFEB"/>
              </a:buClr>
            </a:pPr>
            <a:r>
              <a:rPr lang="ru-RU" sz="1700">
                <a:solidFill>
                  <a:srgbClr val="FFFFFF"/>
                </a:solidFill>
              </a:rPr>
              <a:t>Добавить БД (ORM-модели), а также возможность её редактирования и просмотра на сайте.</a:t>
            </a:r>
          </a:p>
          <a:p>
            <a:pPr>
              <a:buClr>
                <a:srgbClr val="E3EFEB"/>
              </a:buClr>
            </a:pPr>
            <a:r>
              <a:rPr lang="ru-RU" sz="1700">
                <a:solidFill>
                  <a:srgbClr val="FFFFFF"/>
                </a:solidFill>
              </a:rPr>
              <a:t>Добавить поддержку REST-API.</a:t>
            </a:r>
          </a:p>
          <a:p>
            <a:pPr>
              <a:buClr>
                <a:srgbClr val="E3EFEB"/>
              </a:buClr>
            </a:pPr>
            <a:r>
              <a:rPr lang="ru-RU" sz="1700">
                <a:solidFill>
                  <a:srgbClr val="FFFFFF"/>
                </a:solidFill>
              </a:rPr>
              <a:t>Реализовать загрузку и использование файлов на сайте.</a:t>
            </a:r>
          </a:p>
          <a:p>
            <a:pPr>
              <a:buClr>
                <a:srgbClr val="E3EFEB"/>
              </a:buClr>
            </a:pPr>
            <a:r>
              <a:rPr lang="ru-RU" sz="1700">
                <a:solidFill>
                  <a:srgbClr val="FFFFFF"/>
                </a:solidFill>
              </a:rPr>
              <a:t>Захостить сайт на Heroku.</a:t>
            </a:r>
          </a:p>
        </p:txBody>
      </p:sp>
      <p:sp>
        <p:nvSpPr>
          <p:cNvPr id="55" name="Rectangle 37">
            <a:extLst>
              <a:ext uri="{FF2B5EF4-FFF2-40B4-BE49-F238E27FC236}">
                <a16:creationId xmlns:a16="http://schemas.microsoft.com/office/drawing/2014/main" id="{2EDB7FB2-4012-481D-B3D1-7301CCF6E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4982" y="-1328"/>
            <a:ext cx="4407017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19AD1-BBA9-3C4B-306A-F253F9B786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33932" r="25905"/>
          <a:stretch/>
        </p:blipFill>
        <p:spPr>
          <a:xfrm>
            <a:off x="7784982" y="-1328"/>
            <a:ext cx="4407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33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E45848-BEDA-4F24-9C4E-DA212095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BB8117-A903-442C-9223-A4FEB85C3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59300B8-3117-43F8-9F8E-68DB9F002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FAE680-42C1-4104-B74F-B0A8F1FB2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8A8BA9-B3FE-4C96-A0A1-72A0D2C85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06218-3573-EDB2-6D8C-1D570BC37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1"/>
            <a:ext cx="10515600" cy="2076450"/>
          </a:xfrm>
        </p:spPr>
        <p:txBody>
          <a:bodyPr anchor="b">
            <a:normAutofit/>
          </a:bodyPr>
          <a:lstStyle/>
          <a:p>
            <a:r>
              <a:rPr lang="ru-RU" sz="4400">
                <a:solidFill>
                  <a:srgbClr val="FFFFFF"/>
                </a:solidFill>
                <a:cs typeface="Angsana New"/>
              </a:rPr>
              <a:t>Роли</a:t>
            </a:r>
            <a:endParaRPr lang="ru-RU" sz="4400">
              <a:solidFill>
                <a:srgbClr val="FFFFFF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DCB98D-B440-B8F0-8C07-17109655D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190875"/>
            <a:ext cx="8467725" cy="2986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0">
              <a:buNone/>
            </a:pPr>
            <a:r>
              <a:rPr lang="ru-RU" sz="1800" dirty="0">
                <a:solidFill>
                  <a:srgbClr val="FFFFFF"/>
                </a:solidFill>
              </a:rPr>
              <a:t>На сайте есть 6 ролей: директор, завуч, классный руководитель, ученик, простой сотрудник школы и обычный  авторизованный пользователь. У каждой из них свои права на сайте. Директору доступны все возможности. Завуч может просматривать персонал и учеников, а также добавлять, редактировать и удалять последних. Классный руководитель может всё то же, что и завуч, но взаимодействует он только с учениками своего класса.</a:t>
            </a:r>
          </a:p>
        </p:txBody>
      </p:sp>
    </p:spTree>
    <p:extLst>
      <p:ext uri="{BB962C8B-B14F-4D97-AF65-F5344CB8AC3E}">
        <p14:creationId xmlns:p14="http://schemas.microsoft.com/office/powerpoint/2010/main" val="3956276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E45848-BEDA-4F24-9C4E-DA212095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BB8117-A903-442C-9223-A4FEB85C3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59300B8-3117-43F8-9F8E-68DB9F002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FAE680-42C1-4104-B74F-B0A8F1FB2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8A8BA9-B3FE-4C96-A0A1-72A0D2C85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F8F7B-DAB3-10BF-C946-37A29FD76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1"/>
            <a:ext cx="10515600" cy="2076450"/>
          </a:xfrm>
        </p:spPr>
        <p:txBody>
          <a:bodyPr anchor="b">
            <a:normAutofit/>
          </a:bodyPr>
          <a:lstStyle/>
          <a:p>
            <a:r>
              <a:rPr lang="ru-RU" sz="4400">
                <a:solidFill>
                  <a:srgbClr val="FFFFFF"/>
                </a:solidFill>
              </a:rPr>
              <a:t>Роли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FC3327-4FF1-8C41-A8A9-05FD30B39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190875"/>
            <a:ext cx="8467725" cy="2986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0">
              <a:buNone/>
            </a:pPr>
            <a:r>
              <a:rPr lang="ru-RU" sz="1800" dirty="0">
                <a:solidFill>
                  <a:srgbClr val="FFFFFF"/>
                </a:solidFill>
              </a:rPr>
              <a:t>Ученик и обычный пользователь могут лишь просматривать персонал, разница лишь в том, что за каждым учеником закреплён свой класс, за которым, в свою очередь, закреплён классный руководитель. А обычный сотрудник может лишь просматривать персонал и учеников школы. Неавторизованный пользователь может лишь зарегистрироваться и авторизоваться.</a:t>
            </a:r>
          </a:p>
        </p:txBody>
      </p:sp>
    </p:spTree>
    <p:extLst>
      <p:ext uri="{BB962C8B-B14F-4D97-AF65-F5344CB8AC3E}">
        <p14:creationId xmlns:p14="http://schemas.microsoft.com/office/powerpoint/2010/main" val="2650821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767031-C99F-4567-B7D9-353331C77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FEDEE9-12A6-4011-A532-8071D6086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C37CE9-19CE-49DF-A887-2214EBB1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EF84E8E-7E93-4DEE-BCFB-2AE29098B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046502B-E9B6-4225-B8EE-BC5D6446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5738EF-031E-BD79-ECDF-0E62EF2F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99661"/>
            <a:ext cx="5872993" cy="2398029"/>
          </a:xfrm>
        </p:spPr>
        <p:txBody>
          <a:bodyPr anchor="ctr">
            <a:normAutofit/>
          </a:bodyPr>
          <a:lstStyle/>
          <a:p>
            <a:r>
              <a:rPr lang="ru-RU" sz="4400">
                <a:solidFill>
                  <a:srgbClr val="FFFFFF"/>
                </a:solidFill>
                <a:cs typeface="Angsana New"/>
              </a:rPr>
              <a:t>Ошибки</a:t>
            </a:r>
            <a:endParaRPr lang="ru-RU" sz="4400">
              <a:solidFill>
                <a:srgbClr val="FFFFFF"/>
              </a:solidFill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792E3881-7EED-C010-6F61-6B990CE591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-38450" y="2962991"/>
            <a:ext cx="12184713" cy="919568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345BC57F-4AEC-2DC9-AA9D-E594BA98E4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1" y="1229441"/>
            <a:ext cx="12689538" cy="95766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BBB1B495-CDD4-6CB3-790B-FEF04381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200" y="3899662"/>
            <a:ext cx="4419599" cy="23980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0">
              <a:buNone/>
            </a:pPr>
            <a:r>
              <a:rPr lang="ru-RU" sz="1800">
                <a:solidFill>
                  <a:srgbClr val="FFFFFF"/>
                </a:solidFill>
              </a:rPr>
              <a:t>Если пользователь неавторизован или у него недостаточно прав для определённого действия, то он увидит соответствующие сообщения.</a:t>
            </a:r>
          </a:p>
        </p:txBody>
      </p:sp>
    </p:spTree>
    <p:extLst>
      <p:ext uri="{BB962C8B-B14F-4D97-AF65-F5344CB8AC3E}">
        <p14:creationId xmlns:p14="http://schemas.microsoft.com/office/powerpoint/2010/main" val="307931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ame 56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610334BF-0422-4A9A-BE46-AEB8C348B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8F2823-0279-49D8-928D-754B2225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2E45E95-311C-41C7-A882-6E43F080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7299D5D-ECC5-41EB-B830-C3A35FB3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8C91735-5EFE-44D1-8CC6-FDF0D11B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CE3DED-AC54-98F1-8CD6-3C2C029C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4613"/>
            <a:ext cx="424247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rgbClr val="FFFFFF"/>
                </a:solidFill>
              </a:rPr>
              <a:t>Регистрация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F75ECD-966D-3DA7-F956-1CDD23D7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87637"/>
            <a:ext cx="4242472" cy="27638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Вкладка</a:t>
            </a: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регистрации</a:t>
            </a: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которую</a:t>
            </a: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необходимо</a:t>
            </a: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пройти</a:t>
            </a: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для</a:t>
            </a: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дальнейшей</a:t>
            </a: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авторизации</a:t>
            </a: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Также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при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регистрации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на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указанный</a:t>
            </a:r>
            <a:r>
              <a:rPr lang="en-US" sz="2200" dirty="0">
                <a:solidFill>
                  <a:srgbClr val="FFFFFF"/>
                </a:solidFill>
              </a:rPr>
              <a:t> email </a:t>
            </a:r>
            <a:r>
              <a:rPr lang="en-US" sz="2200" dirty="0" err="1">
                <a:solidFill>
                  <a:srgbClr val="FFFFFF"/>
                </a:solidFill>
              </a:rPr>
              <a:t>отправляется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приветственное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письмо</a:t>
            </a:r>
            <a:r>
              <a:rPr lang="en-US" sz="2200" dirty="0">
                <a:solidFill>
                  <a:srgbClr val="FFFFFF"/>
                </a:solidFill>
              </a:rPr>
              <a:t>.</a:t>
            </a:r>
            <a:endParaRPr lang="en-US" sz="22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33F926C-2613-475D-AEE4-CD7D87D3B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8E585BA4-F500-8B6B-6D3E-2AD707BF12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5450066" y="1829731"/>
            <a:ext cx="6261521" cy="320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47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3A767031-C99F-4567-B7D9-353331C77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63FEDEE9-12A6-4011-A532-8071D6086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14">
            <a:extLst>
              <a:ext uri="{FF2B5EF4-FFF2-40B4-BE49-F238E27FC236}">
                <a16:creationId xmlns:a16="http://schemas.microsoft.com/office/drawing/2014/main" id="{57C37CE9-19CE-49DF-A887-2214EBB1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16">
            <a:extLst>
              <a:ext uri="{FF2B5EF4-FFF2-40B4-BE49-F238E27FC236}">
                <a16:creationId xmlns:a16="http://schemas.microsoft.com/office/drawing/2014/main" id="{7EF84E8E-7E93-4DEE-BCFB-2AE29098B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EDAF0C-F00B-9480-BB42-DE031346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99661"/>
            <a:ext cx="5257801" cy="2398029"/>
          </a:xfrm>
        </p:spPr>
        <p:txBody>
          <a:bodyPr anchor="t">
            <a:normAutofit/>
          </a:bodyPr>
          <a:lstStyle/>
          <a:p>
            <a:r>
              <a:rPr lang="ru-RU" sz="4400">
                <a:solidFill>
                  <a:srgbClr val="FFFFFF"/>
                </a:solidFill>
                <a:cs typeface="Angsana New"/>
              </a:rPr>
              <a:t>Авторизация</a:t>
            </a:r>
            <a:endParaRPr lang="ru-RU" sz="4400">
              <a:solidFill>
                <a:srgbClr val="FFFFFF"/>
              </a:solidFill>
            </a:endParaRPr>
          </a:p>
        </p:txBody>
      </p:sp>
      <p:sp>
        <p:nvSpPr>
          <p:cNvPr id="28" name="Oval 18">
            <a:extLst>
              <a:ext uri="{FF2B5EF4-FFF2-40B4-BE49-F238E27FC236}">
                <a16:creationId xmlns:a16="http://schemas.microsoft.com/office/drawing/2014/main" id="{9046502B-E9B6-4225-B8EE-BC5D6446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8E3EBA55-B611-1809-B947-CE7D092893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609250" y="429341"/>
            <a:ext cx="10973500" cy="255133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BE1ADB7-FE3E-0E25-A0AD-159D8DADF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8576" y="3899662"/>
            <a:ext cx="5195224" cy="2398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0">
              <a:buNone/>
            </a:pPr>
            <a:r>
              <a:rPr lang="ru-RU" sz="1800" dirty="0">
                <a:solidFill>
                  <a:srgbClr val="FFFFFF"/>
                </a:solidFill>
              </a:rPr>
              <a:t>На этой вкладке необходимо авторизоваться, чтобы пользоваться возможностями сайта в полной мере. После авторизации в правом верхнем углу будет отображаться имя авторизовавшегося пользователя, при нажатии на которое будет произведён выход из аккаунта.</a:t>
            </a:r>
          </a:p>
        </p:txBody>
      </p:sp>
    </p:spTree>
    <p:extLst>
      <p:ext uri="{BB962C8B-B14F-4D97-AF65-F5344CB8AC3E}">
        <p14:creationId xmlns:p14="http://schemas.microsoft.com/office/powerpoint/2010/main" val="822071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767031-C99F-4567-B7D9-353331C77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FEDEE9-12A6-4011-A532-8071D6086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C37CE9-19CE-49DF-A887-2214EBB1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F84E8E-7E93-4DEE-BCFB-2AE29098B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DEA98-6938-2119-DEDC-31D4B5275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99661"/>
            <a:ext cx="5257801" cy="2398029"/>
          </a:xfrm>
        </p:spPr>
        <p:txBody>
          <a:bodyPr anchor="t">
            <a:normAutofit/>
          </a:bodyPr>
          <a:lstStyle/>
          <a:p>
            <a:r>
              <a:rPr lang="ru-RU" sz="4400">
                <a:solidFill>
                  <a:srgbClr val="FFFFFF"/>
                </a:solidFill>
                <a:cs typeface="Angsana New"/>
              </a:rPr>
              <a:t>Персонал</a:t>
            </a:r>
            <a:endParaRPr lang="ru-RU" sz="4400">
              <a:solidFill>
                <a:srgbClr val="FFFFF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46502B-E9B6-4225-B8EE-BC5D6446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D466A794-A2BA-DD18-94B3-122B7FB461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609250" y="429341"/>
            <a:ext cx="10973500" cy="1892926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098F61FB-62DE-4CF0-5015-013C807E7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8576" y="3899662"/>
            <a:ext cx="5195224" cy="2398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0">
              <a:buNone/>
            </a:pPr>
            <a:r>
              <a:rPr lang="ru-RU" sz="1800">
                <a:solidFill>
                  <a:srgbClr val="FFFFFF"/>
                </a:solidFill>
              </a:rPr>
              <a:t>На этой вкладке можно просматривать персонал школы, а также, при наличии необходимых прав, редактировать и удалять его членов.</a:t>
            </a:r>
          </a:p>
        </p:txBody>
      </p:sp>
    </p:spTree>
    <p:extLst>
      <p:ext uri="{BB962C8B-B14F-4D97-AF65-F5344CB8AC3E}">
        <p14:creationId xmlns:p14="http://schemas.microsoft.com/office/powerpoint/2010/main" val="1037659025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RegularSeedLeftStep">
      <a:dk1>
        <a:srgbClr val="000000"/>
      </a:dk1>
      <a:lt1>
        <a:srgbClr val="FFFFFF"/>
      </a:lt1>
      <a:dk2>
        <a:srgbClr val="1B3029"/>
      </a:dk2>
      <a:lt2>
        <a:srgbClr val="F2F3F0"/>
      </a:lt2>
      <a:accent1>
        <a:srgbClr val="8A30E0"/>
      </a:accent1>
      <a:accent2>
        <a:srgbClr val="4F41D5"/>
      </a:accent2>
      <a:accent3>
        <a:srgbClr val="3069E0"/>
      </a:accent3>
      <a:accent4>
        <a:srgbClr val="1EA0CE"/>
      </a:accent4>
      <a:accent5>
        <a:srgbClr val="2AC2AB"/>
      </a:accent5>
      <a:accent6>
        <a:srgbClr val="1DC665"/>
      </a:accent6>
      <a:hlink>
        <a:srgbClr val="659933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LuminousVTI</vt:lpstr>
      <vt:lpstr>WEBсайт</vt:lpstr>
      <vt:lpstr>Идея проекта</vt:lpstr>
      <vt:lpstr>Задачи</vt:lpstr>
      <vt:lpstr>Роли</vt:lpstr>
      <vt:lpstr>Роли</vt:lpstr>
      <vt:lpstr>Ошибки</vt:lpstr>
      <vt:lpstr>Регистрация</vt:lpstr>
      <vt:lpstr>Авторизация</vt:lpstr>
      <vt:lpstr>Персонал</vt:lpstr>
      <vt:lpstr>Добавление сотрудников</vt:lpstr>
      <vt:lpstr>Ученики</vt:lpstr>
      <vt:lpstr>Добавление учеников</vt:lpstr>
      <vt:lpstr>Галерея</vt:lpstr>
      <vt:lpstr>REST-API</vt:lpstr>
      <vt:lpstr>requirements.txt</vt:lpstr>
      <vt:lpstr>Результаты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344</cp:revision>
  <dcterms:created xsi:type="dcterms:W3CDTF">2022-04-16T17:42:40Z</dcterms:created>
  <dcterms:modified xsi:type="dcterms:W3CDTF">2022-04-26T11:43:44Z</dcterms:modified>
</cp:coreProperties>
</file>